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8" r:id="rId3"/>
    <p:sldId id="269" r:id="rId4"/>
    <p:sldId id="267" r:id="rId5"/>
    <p:sldId id="270" r:id="rId6"/>
    <p:sldId id="266" r:id="rId7"/>
    <p:sldId id="271" r:id="rId8"/>
    <p:sldId id="263" r:id="rId9"/>
    <p:sldId id="264" r:id="rId10"/>
    <p:sldId id="265" r:id="rId11"/>
    <p:sldId id="25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015"/>
    <p:restoredTop sz="94689"/>
  </p:normalViewPr>
  <p:slideViewPr>
    <p:cSldViewPr snapToGrid="0" snapToObjects="1">
      <p:cViewPr varScale="1">
        <p:scale>
          <a:sx n="142" d="100"/>
          <a:sy n="142" d="100"/>
        </p:scale>
        <p:origin x="93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C22F8-AB44-F14F-A794-47AB3E92BC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C6BC01-53C2-0344-946B-CC66CA94EC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8D071A7-A920-344E-AAF7-DAB0E470CD71}"/>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5" name="Footer Placeholder 4">
            <a:extLst>
              <a:ext uri="{FF2B5EF4-FFF2-40B4-BE49-F238E27FC236}">
                <a16:creationId xmlns:a16="http://schemas.microsoft.com/office/drawing/2014/main" id="{87B01C9C-4E07-CF43-810D-BF8A5D47FC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E7BA47-30AC-6A46-B65A-6644EA82A777}"/>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2153842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F0BDC-2886-B141-B1EF-D393F09E1B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83F650C-CB52-904A-BAE1-284A668DD5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8DBCAF-BC71-B744-AAA3-948D11016C0B}"/>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5" name="Footer Placeholder 4">
            <a:extLst>
              <a:ext uri="{FF2B5EF4-FFF2-40B4-BE49-F238E27FC236}">
                <a16:creationId xmlns:a16="http://schemas.microsoft.com/office/drawing/2014/main" id="{02331405-B2C5-6442-AAD4-E35BFA8369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A2207C-773C-4247-94DE-3D3505EE66A7}"/>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1410450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38EA28-57F8-3942-8768-F7BC4F8661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E53639-D82A-474F-A444-628CE92004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4AE39-889B-1E4D-B7F9-750ADA2797CA}"/>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5" name="Footer Placeholder 4">
            <a:extLst>
              <a:ext uri="{FF2B5EF4-FFF2-40B4-BE49-F238E27FC236}">
                <a16:creationId xmlns:a16="http://schemas.microsoft.com/office/drawing/2014/main" id="{87E0F204-3287-9746-AA16-C319339796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61152F-1D35-D941-B2F7-2ED04A59D66C}"/>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3928564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12D43-5FEA-D640-A564-E3BE224923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774FE7-59A4-E545-A529-88D44477D5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E99D07-E283-2F43-9F95-8C5F760A3C7E}"/>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5" name="Footer Placeholder 4">
            <a:extLst>
              <a:ext uri="{FF2B5EF4-FFF2-40B4-BE49-F238E27FC236}">
                <a16:creationId xmlns:a16="http://schemas.microsoft.com/office/drawing/2014/main" id="{72815FA4-862B-7148-AD62-9052C04621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9454D0-1B31-564A-A96C-F0C1B506A973}"/>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1106601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EF148-3B69-014F-97B0-28C012D28D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836BDF-C92E-AC4A-B7B2-DE49310722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9DB685-5099-B440-B918-A1C2B8C2FE17}"/>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5" name="Footer Placeholder 4">
            <a:extLst>
              <a:ext uri="{FF2B5EF4-FFF2-40B4-BE49-F238E27FC236}">
                <a16:creationId xmlns:a16="http://schemas.microsoft.com/office/drawing/2014/main" id="{AC5C703C-BFFD-0D4A-824F-9F7DB96FA7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F94C8D-ADEE-7540-B077-3CB058B2F67D}"/>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3452086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34F20-0E4F-E445-8692-5E9D8A3EE8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A4C9A2-2C34-9C43-B9D3-2163642A10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B3229C-BC41-E54D-826C-DFA3461E139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F7A8F5-9B1E-D84D-A183-1ACE85DCBEEA}"/>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6" name="Footer Placeholder 5">
            <a:extLst>
              <a:ext uri="{FF2B5EF4-FFF2-40B4-BE49-F238E27FC236}">
                <a16:creationId xmlns:a16="http://schemas.microsoft.com/office/drawing/2014/main" id="{24B6966B-3EE6-FF4E-8D45-724A471CC8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8BC292-4E81-2D4C-B7A0-A56F39EDAEF4}"/>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3835883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CC78C-382F-C348-AA46-8277E09A72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D75E22-35BE-AE48-ABD6-A866FCFF3E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699D27-9619-5D46-B1C8-ACF15A2FE86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5CB64AD-ECAB-AA4C-B592-9910D122CD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B2B57B-7DE7-0B4B-AB12-761FEEDA1A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D1DBED-EDC1-0649-A7B5-DF4D49408BD9}"/>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8" name="Footer Placeholder 7">
            <a:extLst>
              <a:ext uri="{FF2B5EF4-FFF2-40B4-BE49-F238E27FC236}">
                <a16:creationId xmlns:a16="http://schemas.microsoft.com/office/drawing/2014/main" id="{4734BDDC-0779-DC4B-998D-DFD3F5824A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FCF7AA-A7F5-DE4E-A537-31266E9A6B24}"/>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4190064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54577-48BD-6F4B-A1D9-C532093E00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5AF971-9ADC-CB4C-8742-1E616FA50410}"/>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4" name="Footer Placeholder 3">
            <a:extLst>
              <a:ext uri="{FF2B5EF4-FFF2-40B4-BE49-F238E27FC236}">
                <a16:creationId xmlns:a16="http://schemas.microsoft.com/office/drawing/2014/main" id="{F9CDDA84-B4E6-7949-9616-615124D1A94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91E6D3E-EFDB-A24A-8A0C-0E3FB7313D5A}"/>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3350144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6560C2-CA3D-954A-A228-6FDE036C0420}"/>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3" name="Footer Placeholder 2">
            <a:extLst>
              <a:ext uri="{FF2B5EF4-FFF2-40B4-BE49-F238E27FC236}">
                <a16:creationId xmlns:a16="http://schemas.microsoft.com/office/drawing/2014/main" id="{E56187F5-AB1F-4A41-B7B6-1D22471AD8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9F2EC9C-16AA-BB4F-97E5-C48855545F8A}"/>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3257783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4D3F4-CE12-6248-8FF7-13A1963DF1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2BD875-B4F1-934D-904B-ED46CE37C0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618BACB-2DF3-BD47-BB87-7C3108F5BD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77A937-56A4-C643-80D3-064914062DBC}"/>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6" name="Footer Placeholder 5">
            <a:extLst>
              <a:ext uri="{FF2B5EF4-FFF2-40B4-BE49-F238E27FC236}">
                <a16:creationId xmlns:a16="http://schemas.microsoft.com/office/drawing/2014/main" id="{6711EC49-9C0A-1F41-9E15-25FD9157A5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877099-A906-FD4F-8C42-BA4E13CA9379}"/>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41068151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96D4C-18E6-5841-8D10-22E1FB92C2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E5988A3-6277-7C46-9C03-5717C008CF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2333AD-979F-C742-9740-451AC5AA50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E99F41-BF30-B44A-9989-1BFEBADFB23F}"/>
              </a:ext>
            </a:extLst>
          </p:cNvPr>
          <p:cNvSpPr>
            <a:spLocks noGrp="1"/>
          </p:cNvSpPr>
          <p:nvPr>
            <p:ph type="dt" sz="half" idx="10"/>
          </p:nvPr>
        </p:nvSpPr>
        <p:spPr/>
        <p:txBody>
          <a:bodyPr/>
          <a:lstStyle/>
          <a:p>
            <a:fld id="{D480EB5D-DA92-6748-818E-E79D68F848EB}" type="datetimeFigureOut">
              <a:rPr lang="en-US" smtClean="0"/>
              <a:t>3/18/20</a:t>
            </a:fld>
            <a:endParaRPr lang="en-US"/>
          </a:p>
        </p:txBody>
      </p:sp>
      <p:sp>
        <p:nvSpPr>
          <p:cNvPr id="6" name="Footer Placeholder 5">
            <a:extLst>
              <a:ext uri="{FF2B5EF4-FFF2-40B4-BE49-F238E27FC236}">
                <a16:creationId xmlns:a16="http://schemas.microsoft.com/office/drawing/2014/main" id="{E5DEE8CD-761C-E54C-A525-E8E7E5A751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94F567-38DB-8647-B712-94F60D262AD6}"/>
              </a:ext>
            </a:extLst>
          </p:cNvPr>
          <p:cNvSpPr>
            <a:spLocks noGrp="1"/>
          </p:cNvSpPr>
          <p:nvPr>
            <p:ph type="sldNum" sz="quarter" idx="12"/>
          </p:nvPr>
        </p:nvSpPr>
        <p:spPr/>
        <p:txBody>
          <a:bodyPr/>
          <a:lstStyle/>
          <a:p>
            <a:fld id="{2EDF06CD-16D8-5C44-A6C2-AB1F2D2BC116}" type="slidenum">
              <a:rPr lang="en-US" smtClean="0"/>
              <a:t>‹#›</a:t>
            </a:fld>
            <a:endParaRPr lang="en-US"/>
          </a:p>
        </p:txBody>
      </p:sp>
    </p:spTree>
    <p:extLst>
      <p:ext uri="{BB962C8B-B14F-4D97-AF65-F5344CB8AC3E}">
        <p14:creationId xmlns:p14="http://schemas.microsoft.com/office/powerpoint/2010/main" val="17319244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6EFF8A-408F-1A46-A610-129ACCE3F3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3B1F37A-2FA5-2447-9C39-4BED46E982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DA1EE5-DD18-1947-BD63-6084331A09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80EB5D-DA92-6748-818E-E79D68F848EB}" type="datetimeFigureOut">
              <a:rPr lang="en-US" smtClean="0"/>
              <a:t>3/18/20</a:t>
            </a:fld>
            <a:endParaRPr lang="en-US"/>
          </a:p>
        </p:txBody>
      </p:sp>
      <p:sp>
        <p:nvSpPr>
          <p:cNvPr id="5" name="Footer Placeholder 4">
            <a:extLst>
              <a:ext uri="{FF2B5EF4-FFF2-40B4-BE49-F238E27FC236}">
                <a16:creationId xmlns:a16="http://schemas.microsoft.com/office/drawing/2014/main" id="{AB2C2EA8-A5E9-3246-8DB0-F74091ABB7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D257ED1-0284-8549-80A3-7F3B357C89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DF06CD-16D8-5C44-A6C2-AB1F2D2BC116}" type="slidenum">
              <a:rPr lang="en-US" smtClean="0"/>
              <a:t>‹#›</a:t>
            </a:fld>
            <a:endParaRPr lang="en-US"/>
          </a:p>
        </p:txBody>
      </p:sp>
    </p:spTree>
    <p:extLst>
      <p:ext uri="{BB962C8B-B14F-4D97-AF65-F5344CB8AC3E}">
        <p14:creationId xmlns:p14="http://schemas.microsoft.com/office/powerpoint/2010/main" val="32073740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67E23-A9A4-C24D-A1AF-FBFE3DBC984B}"/>
              </a:ext>
            </a:extLst>
          </p:cNvPr>
          <p:cNvSpPr>
            <a:spLocks noGrp="1"/>
          </p:cNvSpPr>
          <p:nvPr>
            <p:ph type="ctrTitle"/>
          </p:nvPr>
        </p:nvSpPr>
        <p:spPr/>
        <p:txBody>
          <a:bodyPr/>
          <a:lstStyle/>
          <a:p>
            <a:r>
              <a:rPr lang="en-US" dirty="0"/>
              <a:t>Recommender Systems</a:t>
            </a:r>
          </a:p>
        </p:txBody>
      </p:sp>
    </p:spTree>
    <p:extLst>
      <p:ext uri="{BB962C8B-B14F-4D97-AF65-F5344CB8AC3E}">
        <p14:creationId xmlns:p14="http://schemas.microsoft.com/office/powerpoint/2010/main" val="2272914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D55EB7-5B45-9B4D-A7D1-4F740C6605FC}"/>
              </a:ext>
            </a:extLst>
          </p:cNvPr>
          <p:cNvPicPr>
            <a:picLocks noChangeAspect="1"/>
          </p:cNvPicPr>
          <p:nvPr/>
        </p:nvPicPr>
        <p:blipFill>
          <a:blip r:embed="rId2"/>
          <a:stretch>
            <a:fillRect/>
          </a:stretch>
        </p:blipFill>
        <p:spPr>
          <a:xfrm>
            <a:off x="451555" y="191549"/>
            <a:ext cx="11266311" cy="6220539"/>
          </a:xfrm>
          <a:prstGeom prst="rect">
            <a:avLst/>
          </a:prstGeom>
        </p:spPr>
      </p:pic>
    </p:spTree>
    <p:extLst>
      <p:ext uri="{BB962C8B-B14F-4D97-AF65-F5344CB8AC3E}">
        <p14:creationId xmlns:p14="http://schemas.microsoft.com/office/powerpoint/2010/main" val="1383164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E694629-B5EA-634E-8F96-597EEB412478}"/>
              </a:ext>
            </a:extLst>
          </p:cNvPr>
          <p:cNvPicPr>
            <a:picLocks noChangeAspect="1"/>
          </p:cNvPicPr>
          <p:nvPr/>
        </p:nvPicPr>
        <p:blipFill>
          <a:blip r:embed="rId2"/>
          <a:stretch>
            <a:fillRect/>
          </a:stretch>
        </p:blipFill>
        <p:spPr>
          <a:xfrm>
            <a:off x="560917" y="395111"/>
            <a:ext cx="10953750" cy="6005689"/>
          </a:xfrm>
          <a:prstGeom prst="rect">
            <a:avLst/>
          </a:prstGeom>
        </p:spPr>
      </p:pic>
    </p:spTree>
    <p:extLst>
      <p:ext uri="{BB962C8B-B14F-4D97-AF65-F5344CB8AC3E}">
        <p14:creationId xmlns:p14="http://schemas.microsoft.com/office/powerpoint/2010/main" val="2628099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7EA4F-7320-3045-8138-E47063BBC479}"/>
              </a:ext>
            </a:extLst>
          </p:cNvPr>
          <p:cNvSpPr>
            <a:spLocks noGrp="1"/>
          </p:cNvSpPr>
          <p:nvPr>
            <p:ph type="title"/>
          </p:nvPr>
        </p:nvSpPr>
        <p:spPr>
          <a:xfrm>
            <a:off x="776056" y="221942"/>
            <a:ext cx="10515600" cy="1095884"/>
          </a:xfrm>
        </p:spPr>
        <p:txBody>
          <a:bodyPr/>
          <a:lstStyle/>
          <a:p>
            <a:r>
              <a:rPr lang="en-US" dirty="0"/>
              <a:t>Recommender systems</a:t>
            </a:r>
          </a:p>
        </p:txBody>
      </p:sp>
      <p:sp>
        <p:nvSpPr>
          <p:cNvPr id="3" name="Content Placeholder 2">
            <a:extLst>
              <a:ext uri="{FF2B5EF4-FFF2-40B4-BE49-F238E27FC236}">
                <a16:creationId xmlns:a16="http://schemas.microsoft.com/office/drawing/2014/main" id="{EBBE8673-B73D-A342-80FB-FE0C4A621C6A}"/>
              </a:ext>
            </a:extLst>
          </p:cNvPr>
          <p:cNvSpPr>
            <a:spLocks noGrp="1"/>
          </p:cNvSpPr>
          <p:nvPr>
            <p:ph idx="1"/>
          </p:nvPr>
        </p:nvSpPr>
        <p:spPr>
          <a:xfrm>
            <a:off x="838200" y="1553592"/>
            <a:ext cx="10515600" cy="4856086"/>
          </a:xfrm>
        </p:spPr>
        <p:txBody>
          <a:bodyPr>
            <a:normAutofit/>
          </a:bodyPr>
          <a:lstStyle/>
          <a:p>
            <a:r>
              <a:rPr lang="en-IN" sz="3600" dirty="0"/>
              <a:t>Recommender Systems are machine learning systems that help users discover new product and services. Every time you shop online, recommendation system is guiding towards the most likely product the user is going to buy.</a:t>
            </a:r>
          </a:p>
        </p:txBody>
      </p:sp>
    </p:spTree>
    <p:extLst>
      <p:ext uri="{BB962C8B-B14F-4D97-AF65-F5344CB8AC3E}">
        <p14:creationId xmlns:p14="http://schemas.microsoft.com/office/powerpoint/2010/main" val="2393114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7EA4F-7320-3045-8138-E47063BBC479}"/>
              </a:ext>
            </a:extLst>
          </p:cNvPr>
          <p:cNvSpPr>
            <a:spLocks noGrp="1"/>
          </p:cNvSpPr>
          <p:nvPr>
            <p:ph type="title"/>
          </p:nvPr>
        </p:nvSpPr>
        <p:spPr>
          <a:xfrm>
            <a:off x="776056" y="221942"/>
            <a:ext cx="10515600" cy="1095884"/>
          </a:xfrm>
        </p:spPr>
        <p:txBody>
          <a:bodyPr/>
          <a:lstStyle/>
          <a:p>
            <a:r>
              <a:rPr lang="en-US" dirty="0"/>
              <a:t>Recommender systems</a:t>
            </a:r>
          </a:p>
        </p:txBody>
      </p:sp>
      <p:sp>
        <p:nvSpPr>
          <p:cNvPr id="3" name="Content Placeholder 2">
            <a:extLst>
              <a:ext uri="{FF2B5EF4-FFF2-40B4-BE49-F238E27FC236}">
                <a16:creationId xmlns:a16="http://schemas.microsoft.com/office/drawing/2014/main" id="{EBBE8673-B73D-A342-80FB-FE0C4A621C6A}"/>
              </a:ext>
            </a:extLst>
          </p:cNvPr>
          <p:cNvSpPr>
            <a:spLocks noGrp="1"/>
          </p:cNvSpPr>
          <p:nvPr>
            <p:ph idx="1"/>
          </p:nvPr>
        </p:nvSpPr>
        <p:spPr>
          <a:xfrm>
            <a:off x="838200" y="1553592"/>
            <a:ext cx="10515600" cy="4856086"/>
          </a:xfrm>
        </p:spPr>
        <p:txBody>
          <a:bodyPr>
            <a:normAutofit lnSpcReduction="10000"/>
          </a:bodyPr>
          <a:lstStyle/>
          <a:p>
            <a:r>
              <a:rPr lang="en-IN" sz="3200" dirty="0"/>
              <a:t>Recommendation system in today’s world is an essential feature as users are often overwhelmed by choice and recommendation system help users quickly find the product they love. </a:t>
            </a:r>
          </a:p>
          <a:p>
            <a:r>
              <a:rPr lang="en-IN" sz="3200" dirty="0"/>
              <a:t>It leads to more sales as well as make users happier. These systems make companies dollars as recommending a product to a user might yield a sale or make the user think about whether to purchase a product or not. </a:t>
            </a:r>
          </a:p>
          <a:p>
            <a:r>
              <a:rPr lang="en-IN" sz="3200" dirty="0"/>
              <a:t>It’s like a salesman recommending product but a virtual one without any human curation but a better curation based on your history.</a:t>
            </a:r>
          </a:p>
        </p:txBody>
      </p:sp>
    </p:spTree>
    <p:extLst>
      <p:ext uri="{BB962C8B-B14F-4D97-AF65-F5344CB8AC3E}">
        <p14:creationId xmlns:p14="http://schemas.microsoft.com/office/powerpoint/2010/main" val="580947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7EA4F-7320-3045-8138-E47063BBC479}"/>
              </a:ext>
            </a:extLst>
          </p:cNvPr>
          <p:cNvSpPr>
            <a:spLocks noGrp="1"/>
          </p:cNvSpPr>
          <p:nvPr>
            <p:ph type="title"/>
          </p:nvPr>
        </p:nvSpPr>
        <p:spPr>
          <a:xfrm>
            <a:off x="776056" y="221942"/>
            <a:ext cx="10515600" cy="1095884"/>
          </a:xfrm>
        </p:spPr>
        <p:txBody>
          <a:bodyPr/>
          <a:lstStyle/>
          <a:p>
            <a:r>
              <a:rPr lang="en-US" dirty="0"/>
              <a:t>Content based filtering</a:t>
            </a:r>
          </a:p>
        </p:txBody>
      </p:sp>
      <p:sp>
        <p:nvSpPr>
          <p:cNvPr id="3" name="Content Placeholder 2">
            <a:extLst>
              <a:ext uri="{FF2B5EF4-FFF2-40B4-BE49-F238E27FC236}">
                <a16:creationId xmlns:a16="http://schemas.microsoft.com/office/drawing/2014/main" id="{EBBE8673-B73D-A342-80FB-FE0C4A621C6A}"/>
              </a:ext>
            </a:extLst>
          </p:cNvPr>
          <p:cNvSpPr>
            <a:spLocks noGrp="1"/>
          </p:cNvSpPr>
          <p:nvPr>
            <p:ph idx="1"/>
          </p:nvPr>
        </p:nvSpPr>
        <p:spPr>
          <a:xfrm>
            <a:off x="838200" y="1553592"/>
            <a:ext cx="10515600" cy="4856086"/>
          </a:xfrm>
        </p:spPr>
        <p:txBody>
          <a:bodyPr>
            <a:normAutofit/>
          </a:bodyPr>
          <a:lstStyle/>
          <a:p>
            <a:r>
              <a:rPr lang="en-IN" dirty="0"/>
              <a:t>Content-based filtering methods are based on a description of the item and a profile of the user’s preferences. </a:t>
            </a:r>
          </a:p>
          <a:p>
            <a:r>
              <a:rPr lang="en-IN" dirty="0"/>
              <a:t>In a content-based recommender system, keywords are used to describe the items and a user profile is built to indicate the type of item this user likes. In other words, these algorithms try to recommend items that are similar to those that a user liked in the past (or is examining in the present). </a:t>
            </a:r>
          </a:p>
          <a:p>
            <a:r>
              <a:rPr lang="en-IN" dirty="0"/>
              <a:t>In particular, various candidate items are compared with items previously rated by the user and the best-matching items are recommended. This approach has its roots in information retrieval and information filtering research.</a:t>
            </a:r>
          </a:p>
        </p:txBody>
      </p:sp>
    </p:spTree>
    <p:extLst>
      <p:ext uri="{BB962C8B-B14F-4D97-AF65-F5344CB8AC3E}">
        <p14:creationId xmlns:p14="http://schemas.microsoft.com/office/powerpoint/2010/main" val="996456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7EA4F-7320-3045-8138-E47063BBC479}"/>
              </a:ext>
            </a:extLst>
          </p:cNvPr>
          <p:cNvSpPr>
            <a:spLocks noGrp="1"/>
          </p:cNvSpPr>
          <p:nvPr>
            <p:ph type="title"/>
          </p:nvPr>
        </p:nvSpPr>
        <p:spPr>
          <a:xfrm>
            <a:off x="776056" y="221942"/>
            <a:ext cx="10515600" cy="1095884"/>
          </a:xfrm>
        </p:spPr>
        <p:txBody>
          <a:bodyPr/>
          <a:lstStyle/>
          <a:p>
            <a:r>
              <a:rPr lang="en-US" dirty="0"/>
              <a:t>Content based filtering</a:t>
            </a:r>
          </a:p>
        </p:txBody>
      </p:sp>
      <p:sp>
        <p:nvSpPr>
          <p:cNvPr id="3" name="Content Placeholder 2">
            <a:extLst>
              <a:ext uri="{FF2B5EF4-FFF2-40B4-BE49-F238E27FC236}">
                <a16:creationId xmlns:a16="http://schemas.microsoft.com/office/drawing/2014/main" id="{EBBE8673-B73D-A342-80FB-FE0C4A621C6A}"/>
              </a:ext>
            </a:extLst>
          </p:cNvPr>
          <p:cNvSpPr>
            <a:spLocks noGrp="1"/>
          </p:cNvSpPr>
          <p:nvPr>
            <p:ph idx="1"/>
          </p:nvPr>
        </p:nvSpPr>
        <p:spPr>
          <a:xfrm>
            <a:off x="838200" y="1553592"/>
            <a:ext cx="10515600" cy="4856086"/>
          </a:xfrm>
        </p:spPr>
        <p:txBody>
          <a:bodyPr>
            <a:normAutofit/>
          </a:bodyPr>
          <a:lstStyle/>
          <a:p>
            <a:r>
              <a:rPr lang="en-IN" dirty="0"/>
              <a:t>To abstract the features of the items in the system, an item presentation algorithm is applied. A widely used algorithm is the </a:t>
            </a:r>
            <a:r>
              <a:rPr lang="en-IN" dirty="0" err="1"/>
              <a:t>tf-idf</a:t>
            </a:r>
            <a:r>
              <a:rPr lang="en-IN" dirty="0"/>
              <a:t> representation (also called vector space representation) To create a user profile, the system mostly focuses on two types of information:</a:t>
            </a:r>
          </a:p>
          <a:p>
            <a:pPr marL="0" indent="0">
              <a:buNone/>
            </a:pPr>
            <a:r>
              <a:rPr lang="en-IN" dirty="0"/>
              <a:t>           1. A model of the user's preference.</a:t>
            </a:r>
          </a:p>
          <a:p>
            <a:pPr marL="0" indent="0">
              <a:buNone/>
            </a:pPr>
            <a:r>
              <a:rPr lang="en-IN" dirty="0"/>
              <a:t>           2. A history of the user's interaction with the recommender </a:t>
            </a:r>
            <a:br>
              <a:rPr lang="en-IN" dirty="0"/>
            </a:br>
            <a:r>
              <a:rPr lang="en-IN" dirty="0"/>
              <a:t>                system.</a:t>
            </a:r>
          </a:p>
        </p:txBody>
      </p:sp>
    </p:spTree>
    <p:extLst>
      <p:ext uri="{BB962C8B-B14F-4D97-AF65-F5344CB8AC3E}">
        <p14:creationId xmlns:p14="http://schemas.microsoft.com/office/powerpoint/2010/main" val="3932424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99C4-0015-004C-966F-2E98F024628B}"/>
              </a:ext>
            </a:extLst>
          </p:cNvPr>
          <p:cNvSpPr>
            <a:spLocks noGrp="1"/>
          </p:cNvSpPr>
          <p:nvPr>
            <p:ph type="title"/>
          </p:nvPr>
        </p:nvSpPr>
        <p:spPr/>
        <p:txBody>
          <a:bodyPr/>
          <a:lstStyle/>
          <a:p>
            <a:r>
              <a:rPr lang="en-US" dirty="0"/>
              <a:t>Collaborative filtering</a:t>
            </a:r>
          </a:p>
        </p:txBody>
      </p:sp>
      <p:sp>
        <p:nvSpPr>
          <p:cNvPr id="3" name="Content Placeholder 2">
            <a:extLst>
              <a:ext uri="{FF2B5EF4-FFF2-40B4-BE49-F238E27FC236}">
                <a16:creationId xmlns:a16="http://schemas.microsoft.com/office/drawing/2014/main" id="{93DC4F2B-9A14-E347-AD5C-F680356027E8}"/>
              </a:ext>
            </a:extLst>
          </p:cNvPr>
          <p:cNvSpPr>
            <a:spLocks noGrp="1"/>
          </p:cNvSpPr>
          <p:nvPr>
            <p:ph idx="1"/>
          </p:nvPr>
        </p:nvSpPr>
        <p:spPr/>
        <p:txBody>
          <a:bodyPr>
            <a:normAutofit/>
          </a:bodyPr>
          <a:lstStyle/>
          <a:p>
            <a:r>
              <a:rPr lang="en-IN" sz="3200" dirty="0"/>
              <a:t>collaborative filtering is a method of making automatic predictions  (filtering) about the interests of a user by collecting preferences or taste information from many users (collaborating). </a:t>
            </a:r>
          </a:p>
          <a:p>
            <a:r>
              <a:rPr lang="en-IN" sz="3200" dirty="0"/>
              <a:t>The underlying assumption of the collaborative filtering approach is that if a person </a:t>
            </a:r>
            <a:r>
              <a:rPr lang="en-IN" sz="3200" i="1" dirty="0"/>
              <a:t>A</a:t>
            </a:r>
            <a:r>
              <a:rPr lang="en-IN" sz="3200" dirty="0"/>
              <a:t> has the same opinion as a person </a:t>
            </a:r>
            <a:r>
              <a:rPr lang="en-IN" sz="3200" i="1" dirty="0"/>
              <a:t>B</a:t>
            </a:r>
            <a:r>
              <a:rPr lang="en-IN" sz="3200" dirty="0"/>
              <a:t> on an issue, A is more likely to have B's opinion on a different issue than that of a randomly chosen person.</a:t>
            </a:r>
            <a:endParaRPr lang="en-US" sz="3200" dirty="0"/>
          </a:p>
        </p:txBody>
      </p:sp>
    </p:spTree>
    <p:extLst>
      <p:ext uri="{BB962C8B-B14F-4D97-AF65-F5344CB8AC3E}">
        <p14:creationId xmlns:p14="http://schemas.microsoft.com/office/powerpoint/2010/main" val="3752542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Image result for types recommender systems images">
            <a:extLst>
              <a:ext uri="{FF2B5EF4-FFF2-40B4-BE49-F238E27FC236}">
                <a16:creationId xmlns:a16="http://schemas.microsoft.com/office/drawing/2014/main" id="{A80E2BA4-1CA9-B442-960F-57F2C113D683}"/>
              </a:ext>
            </a:extLst>
          </p:cNvPr>
          <p:cNvPicPr>
            <a:picLocks noChangeAspect="1" noChangeArrowheads="1"/>
          </p:cNvPicPr>
          <p:nvPr/>
        </p:nvPicPr>
        <p:blipFill>
          <a:blip r:embed="rId2" cstate="print"/>
          <a:srcRect/>
          <a:stretch>
            <a:fillRect/>
          </a:stretch>
        </p:blipFill>
        <p:spPr bwMode="auto">
          <a:xfrm>
            <a:off x="1308850" y="0"/>
            <a:ext cx="9276136" cy="6858000"/>
          </a:xfrm>
          <a:prstGeom prst="rect">
            <a:avLst/>
          </a:prstGeom>
          <a:noFill/>
        </p:spPr>
      </p:pic>
    </p:spTree>
    <p:extLst>
      <p:ext uri="{BB962C8B-B14F-4D97-AF65-F5344CB8AC3E}">
        <p14:creationId xmlns:p14="http://schemas.microsoft.com/office/powerpoint/2010/main" val="3061395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5A145E6-CF49-754C-BE0A-E67FC43F1F9C}"/>
              </a:ext>
            </a:extLst>
          </p:cNvPr>
          <p:cNvPicPr>
            <a:picLocks noChangeAspect="1"/>
          </p:cNvPicPr>
          <p:nvPr/>
        </p:nvPicPr>
        <p:blipFill>
          <a:blip r:embed="rId2"/>
          <a:stretch>
            <a:fillRect/>
          </a:stretch>
        </p:blipFill>
        <p:spPr>
          <a:xfrm>
            <a:off x="1851378" y="0"/>
            <a:ext cx="6999112" cy="6756400"/>
          </a:xfrm>
          <a:prstGeom prst="rect">
            <a:avLst/>
          </a:prstGeom>
        </p:spPr>
      </p:pic>
      <p:sp>
        <p:nvSpPr>
          <p:cNvPr id="3" name="Rectangle 2">
            <a:extLst>
              <a:ext uri="{FF2B5EF4-FFF2-40B4-BE49-F238E27FC236}">
                <a16:creationId xmlns:a16="http://schemas.microsoft.com/office/drawing/2014/main" id="{02A420E0-DC34-AD47-B228-E720B598D3F7}"/>
              </a:ext>
            </a:extLst>
          </p:cNvPr>
          <p:cNvSpPr/>
          <p:nvPr/>
        </p:nvSpPr>
        <p:spPr>
          <a:xfrm>
            <a:off x="541866" y="4649380"/>
            <a:ext cx="11469511" cy="646331"/>
          </a:xfrm>
          <a:prstGeom prst="rect">
            <a:avLst/>
          </a:prstGeom>
        </p:spPr>
        <p:txBody>
          <a:bodyPr wrap="square">
            <a:spAutoFit/>
          </a:bodyPr>
          <a:lstStyle/>
          <a:p>
            <a:r>
              <a:rPr lang="en-US" dirty="0"/>
              <a:t>https://</a:t>
            </a:r>
            <a:r>
              <a:rPr lang="en-US" dirty="0" err="1"/>
              <a:t>towardsdatascience.com</a:t>
            </a:r>
            <a:r>
              <a:rPr lang="en-US" dirty="0"/>
              <a:t>/how-to-build-from-scratch-a-content-based-movie-recommender-with-natural-language-processing-25ad400eb243</a:t>
            </a:r>
          </a:p>
        </p:txBody>
      </p:sp>
    </p:spTree>
    <p:extLst>
      <p:ext uri="{BB962C8B-B14F-4D97-AF65-F5344CB8AC3E}">
        <p14:creationId xmlns:p14="http://schemas.microsoft.com/office/powerpoint/2010/main" val="18354184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892F2E0-D193-0B4E-A6A9-80693DC111FA}"/>
              </a:ext>
            </a:extLst>
          </p:cNvPr>
          <p:cNvPicPr>
            <a:picLocks noChangeAspect="1"/>
          </p:cNvPicPr>
          <p:nvPr/>
        </p:nvPicPr>
        <p:blipFill>
          <a:blip r:embed="rId2"/>
          <a:stretch>
            <a:fillRect/>
          </a:stretch>
        </p:blipFill>
        <p:spPr>
          <a:xfrm>
            <a:off x="318140" y="632178"/>
            <a:ext cx="11095367" cy="5339645"/>
          </a:xfrm>
          <a:prstGeom prst="rect">
            <a:avLst/>
          </a:prstGeom>
        </p:spPr>
      </p:pic>
      <p:sp>
        <p:nvSpPr>
          <p:cNvPr id="3" name="Rectangle 2">
            <a:extLst>
              <a:ext uri="{FF2B5EF4-FFF2-40B4-BE49-F238E27FC236}">
                <a16:creationId xmlns:a16="http://schemas.microsoft.com/office/drawing/2014/main" id="{DCEA529E-3915-9740-96AF-E6BB6FB91A9F}"/>
              </a:ext>
            </a:extLst>
          </p:cNvPr>
          <p:cNvSpPr/>
          <p:nvPr/>
        </p:nvSpPr>
        <p:spPr>
          <a:xfrm>
            <a:off x="318140" y="6041156"/>
            <a:ext cx="11777782" cy="369332"/>
          </a:xfrm>
          <a:prstGeom prst="rect">
            <a:avLst/>
          </a:prstGeom>
        </p:spPr>
        <p:txBody>
          <a:bodyPr wrap="square">
            <a:spAutoFit/>
          </a:bodyPr>
          <a:lstStyle/>
          <a:p>
            <a:r>
              <a:rPr lang="en-US" sz="900" dirty="0"/>
              <a:t>https://</a:t>
            </a:r>
            <a:r>
              <a:rPr lang="en-US" sz="900" dirty="0" err="1"/>
              <a:t>www.google.com</a:t>
            </a:r>
            <a:r>
              <a:rPr lang="en-US" sz="900" dirty="0"/>
              <a:t>/</a:t>
            </a:r>
            <a:r>
              <a:rPr lang="en-US" sz="900" dirty="0" err="1"/>
              <a:t>search?biw</a:t>
            </a:r>
            <a:r>
              <a:rPr lang="en-US" sz="900" dirty="0"/>
              <a:t>=1527&amp;bih=809&amp;tbm=</a:t>
            </a:r>
            <a:r>
              <a:rPr lang="en-US" sz="900" dirty="0" err="1"/>
              <a:t>isch&amp;sa</a:t>
            </a:r>
            <a:r>
              <a:rPr lang="en-US" sz="900" dirty="0"/>
              <a:t>=1&amp;ei=EBuXXI2bI430rAGqj4O4DA&amp;q=</a:t>
            </a:r>
            <a:r>
              <a:rPr lang="en-US" sz="900" dirty="0" err="1"/>
              <a:t>content+based+filtering&amp;oq</a:t>
            </a:r>
            <a:r>
              <a:rPr lang="en-US" sz="900" dirty="0"/>
              <a:t>=</a:t>
            </a:r>
            <a:r>
              <a:rPr lang="en-US" sz="900" dirty="0" err="1"/>
              <a:t>content+based+filtering&amp;gs_l</a:t>
            </a:r>
            <a:r>
              <a:rPr lang="en-US" sz="900" dirty="0"/>
              <a:t>=img.3..0l3j0i24l7.69966.71928..72269...0.0..0.128.1562.0j13......1....1..gws-wiz-img.......0i7i30j0i7i5i30j0i5i30j0i8i7i30.BQk6DBOHRkQ#imgrc=y6iBNq3WM_fVvM:</a:t>
            </a:r>
          </a:p>
        </p:txBody>
      </p:sp>
    </p:spTree>
    <p:extLst>
      <p:ext uri="{BB962C8B-B14F-4D97-AF65-F5344CB8AC3E}">
        <p14:creationId xmlns:p14="http://schemas.microsoft.com/office/powerpoint/2010/main" val="13573915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430</TotalTime>
  <Words>381</Words>
  <Application>Microsoft Macintosh PowerPoint</Application>
  <PresentationFormat>Widescreen</PresentationFormat>
  <Paragraphs>20</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Recommender Systems</vt:lpstr>
      <vt:lpstr>Recommender systems</vt:lpstr>
      <vt:lpstr>Recommender systems</vt:lpstr>
      <vt:lpstr>Content based filtering</vt:lpstr>
      <vt:lpstr>Content based filtering</vt:lpstr>
      <vt:lpstr>Collaborative filtering</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Gururajan Narasimhan</dc:creator>
  <cp:lastModifiedBy>Gururajan Narasimhan</cp:lastModifiedBy>
  <cp:revision>11</cp:revision>
  <dcterms:created xsi:type="dcterms:W3CDTF">2019-03-24T05:52:35Z</dcterms:created>
  <dcterms:modified xsi:type="dcterms:W3CDTF">2020-03-18T04:19:57Z</dcterms:modified>
</cp:coreProperties>
</file>

<file path=docProps/thumbnail.jpeg>
</file>